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230DE-5CAD-4026-B3D7-44F0AEC0B54F}" v="907" dt="2025-10-31T16:37:29.560"/>
    <p1510:client id="{36E3E0CF-032E-4DEF-A7E5-BBFE9FA5B30D}" v="108" dt="2025-11-02T06:11:09.015"/>
    <p1510:client id="{98704E78-B1E2-47BC-9EEC-04970C455C35}" v="14" dt="2025-11-01T02:43:50.874"/>
    <p1510:client id="{C1F73AA4-46F7-44E5-B837-78B1FBEC69E6}" v="24" dt="2025-10-31T16:46:38.981"/>
    <p1510:client id="{DC9D82DC-7D13-4D7C-B75F-C925D21B481B}" v="678" dt="2025-11-02T06:51:54.518"/>
    <p1510:client id="{E98F25E0-C420-4645-AE3D-4EC91A046502}" v="750" dt="2025-11-02T07:28:46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702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73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30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42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49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585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9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876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738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94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821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11/1/2025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85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672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pos="7176" userDrawn="1">
          <p15:clr>
            <a:srgbClr val="F26B43"/>
          </p15:clr>
        </p15:guide>
        <p15:guide id="6" pos="504" userDrawn="1">
          <p15:clr>
            <a:srgbClr val="F26B43"/>
          </p15:clr>
        </p15:guide>
        <p15:guide id="7" orient="horz" pos="3864" userDrawn="1">
          <p15:clr>
            <a:srgbClr val="F26B43"/>
          </p15:clr>
        </p15:guide>
        <p15:guide id="8" orient="horz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mquinto.blogspot.com/2020/03/natural-science-lunes-30032020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snimnews.com/fa/news/1397/06/10/1817325/%D8%B3%D8%AE%D8%A7%D9%88%D8%AA-%D8%A2%D9%81%D8%AA%D8%A7%D8%A8-%D8%AF%D8%B1-%DA%A9%D8%A7%D8%B1%D8%A2%D9%81%D8%B1%DB%8C%D9%86%DB%8C-%D9%88-%D8%A7%D8%B4%D8%AA%D8%BA%D8%A7%D9%84%D8%B2%D8%A7%DB%8C%DB%8C-%D8%AC%D9%86%D9%88%D8%A8-%D9%81%D8%A7%D8%B1%D8%B3-%D9%85%D8%B3%D8%AA%D8%B9%D8%AF-%D8%B1%D8%A7%D9%87-%D8%A7%D9%86%D8%AF%D8%A7%D8%B2%DB%8C-%D9%86%DB%8C%D8%B1%D9%88%DA%AF%D8%A7%D9%87-%D9%87%D8%A7%DB%8C-%D8%AE%D9%88%D8%B1%D8%B4%DB%8C%D8%AF%DB%8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armenian.net/arm/news/231274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olar panels on a roof&#10;&#10;AI-generated content may be incorrect.">
            <a:extLst>
              <a:ext uri="{FF2B5EF4-FFF2-40B4-BE49-F238E27FC236}">
                <a16:creationId xmlns:a16="http://schemas.microsoft.com/office/drawing/2014/main" id="{00C7EA11-20BD-96FB-82AD-8FDBD272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393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B4AFD-361C-A7FD-DCD4-1591D9799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5926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      Solar Energy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788C0-F59E-3A7B-98AD-8AB30F6E2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0400" y="3339450"/>
            <a:ext cx="5040785" cy="19033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    </a:t>
            </a:r>
            <a:r>
              <a:rPr lang="en-US" kern="1200" dirty="0">
                <a:latin typeface="+mn-lt"/>
                <a:ea typeface="+mn-ea"/>
                <a:cs typeface="+mn-cs"/>
              </a:rPr>
              <a:t>The clean energy of bright future</a:t>
            </a:r>
            <a:endParaRPr lang="en-US" kern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329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olar panels on a sunny day&#10;&#10;AI-generated content may be incorrect.">
            <a:extLst>
              <a:ext uri="{FF2B5EF4-FFF2-40B4-BE49-F238E27FC236}">
                <a16:creationId xmlns:a16="http://schemas.microsoft.com/office/drawing/2014/main" id="{8E5E64DA-FDF6-279D-A519-11AB4CD2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7" y="2742"/>
            <a:ext cx="12191840" cy="6865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8184D-D7D1-ACE6-C572-5EDDA30E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is Solar Energy?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F7033-10C9-15FE-44AE-D8DBD7DDC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i="1" dirty="0"/>
              <a:t>Solar energy means energy from the sun's rays.</a:t>
            </a:r>
          </a:p>
          <a:p>
            <a:endParaRPr lang="en-US" sz="2200" i="1" dirty="0"/>
          </a:p>
          <a:p>
            <a:r>
              <a:rPr lang="en-US" sz="2200" i="1" dirty="0"/>
              <a:t>It is a renewable and non-polluting energy source.</a:t>
            </a:r>
          </a:p>
          <a:p>
            <a:endParaRPr lang="en-US" sz="2200" i="1" dirty="0"/>
          </a:p>
          <a:p>
            <a:r>
              <a:rPr lang="en-US" sz="2200" i="1" dirty="0"/>
              <a:t>Can be used for electricity, heating, and lighting.</a:t>
            </a:r>
          </a:p>
        </p:txBody>
      </p:sp>
    </p:spTree>
    <p:extLst>
      <p:ext uri="{BB962C8B-B14F-4D97-AF65-F5344CB8AC3E}">
        <p14:creationId xmlns:p14="http://schemas.microsoft.com/office/powerpoint/2010/main" val="2281625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Solar Panel Board · Free Stock Photo">
            <a:extLst>
              <a:ext uri="{FF2B5EF4-FFF2-40B4-BE49-F238E27FC236}">
                <a16:creationId xmlns:a16="http://schemas.microsoft.com/office/drawing/2014/main" id="{D91492B8-D814-5D23-AF8B-42CD09077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97"/>
            <a:ext cx="12203545" cy="68683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010F5-DC2F-6A7C-7103-3807434F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Solar Energy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A29D-7DEB-F0EA-649D-A43EEC276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Sunlight is captured by solar panels.</a:t>
            </a:r>
          </a:p>
          <a:p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Panels have photovoltaic (PV) cells that convert sunlight into electricity.</a:t>
            </a:r>
          </a:p>
          <a:p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The electricity is stored in batteries or sent to the power grid.</a:t>
            </a:r>
          </a:p>
          <a:p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158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7332-5640-6F0F-F19C-B4946024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Types of Solar Energy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19393-AA65-6CDB-612E-4928A4965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i="1" dirty="0"/>
              <a:t>Solar Photovoltaic(PV): Converts sunlight into electricity.</a:t>
            </a:r>
          </a:p>
          <a:p>
            <a:endParaRPr lang="en-US" sz="2200" i="1" dirty="0"/>
          </a:p>
          <a:p>
            <a:r>
              <a:rPr lang="en-US" sz="2200" i="1" dirty="0"/>
              <a:t>Solar Thermal: Uses heat from sunlight to produce hot water or steam.</a:t>
            </a:r>
          </a:p>
          <a:p>
            <a:endParaRPr lang="en-US" sz="2200" i="1" dirty="0"/>
          </a:p>
          <a:p>
            <a:r>
              <a:rPr lang="en-US" sz="2200" i="1" dirty="0"/>
              <a:t>Concentrated Solar Power(CSP): Uses mirrors to focus sunlight for electricity generation.</a:t>
            </a:r>
          </a:p>
        </p:txBody>
      </p:sp>
    </p:spTree>
    <p:extLst>
      <p:ext uri="{BB962C8B-B14F-4D97-AF65-F5344CB8AC3E}">
        <p14:creationId xmlns:p14="http://schemas.microsoft.com/office/powerpoint/2010/main" val="895905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39FF-1FA6-91A6-4303-BF576DAA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Solar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95FB-F39B-1303-E1BC-158E3931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i="1" dirty="0"/>
              <a:t>Powering homes and industries.</a:t>
            </a:r>
          </a:p>
          <a:p>
            <a:endParaRPr lang="en-US" sz="2200" i="1" dirty="0"/>
          </a:p>
          <a:p>
            <a:r>
              <a:rPr lang="en-US" sz="2200" i="1" dirty="0"/>
              <a:t>Street lights and traffic signals.</a:t>
            </a:r>
          </a:p>
          <a:p>
            <a:endParaRPr lang="en-US" sz="2200" i="1" dirty="0"/>
          </a:p>
          <a:p>
            <a:r>
              <a:rPr lang="en-US" sz="2200" i="1" dirty="0"/>
              <a:t>Solar cookers and water heaters.</a:t>
            </a:r>
          </a:p>
          <a:p>
            <a:endParaRPr lang="en-US" sz="2200" i="1" dirty="0"/>
          </a:p>
          <a:p>
            <a:r>
              <a:rPr lang="en-US" sz="2200" i="1" dirty="0"/>
              <a:t>Used in satellites, calculators, and watches.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68F16-089F-D646-A85A-D98385FD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1E146-6500-4231-8CA5-0C04C81757A7}" type="datetime1">
              <a:t>11/1/2025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56026-925B-7953-08D8-940E8C52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778E-DC27-CC76-1A9D-45E7CAD8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3895" y="6076203"/>
            <a:ext cx="1669676" cy="645272"/>
          </a:xfrm>
        </p:spPr>
        <p:txBody>
          <a:bodyPr/>
          <a:lstStyle/>
          <a:p>
            <a:pPr algn="l"/>
            <a:endParaRPr lang="en-US" dirty="0"/>
          </a:p>
          <a:p>
            <a:endParaRPr lang="en-US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89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E278-145D-C071-A09A-8D5627C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C65F-C073-8CBC-BB83-81533C2F9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i="1" dirty="0"/>
              <a:t>Renewable and available everywhere.</a:t>
            </a:r>
          </a:p>
          <a:p>
            <a:r>
              <a:rPr lang="en-US" sz="2200" i="1" dirty="0"/>
              <a:t>No pollution or greenhouse gases.</a:t>
            </a:r>
          </a:p>
          <a:p>
            <a:r>
              <a:rPr lang="en-US" sz="2200" i="1" dirty="0"/>
              <a:t>Reduces electricity bills.</a:t>
            </a:r>
          </a:p>
          <a:p>
            <a:r>
              <a:rPr lang="en-US" sz="2200" i="1" dirty="0"/>
              <a:t>Low maintenance cost after installation.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C2F59-FCF4-7FE6-DB3D-F727C7ED6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44AA-2218-432A-A7DC-4FFBD433D3A4}" type="datetime1">
              <a:t>11/1/2025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7985-117E-4DD3-FCC6-D49C30EB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CC5FE-D29C-8A68-AAD6-7498BDDD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63101" y="6356350"/>
            <a:ext cx="2028265" cy="49959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08281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20BE-E577-48AA-9C06-4AE87E00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24F3E-4AC3-A2A7-2BD0-054FCFCCD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i="1" dirty="0"/>
              <a:t>Depends on weather and sunlight.</a:t>
            </a:r>
          </a:p>
          <a:p>
            <a:r>
              <a:rPr lang="en-US" sz="2400" i="1" dirty="0"/>
              <a:t>High initial installation cost.</a:t>
            </a:r>
          </a:p>
          <a:p>
            <a:r>
              <a:rPr lang="en-US" sz="2400" i="1" dirty="0"/>
              <a:t>Needs large open space for </a:t>
            </a:r>
            <a:r>
              <a:rPr lang="en-US" sz="2400" i="1" dirty="0" err="1"/>
              <a:t>pannels</a:t>
            </a:r>
            <a:r>
              <a:rPr lang="en-US" sz="2400" i="1" dirty="0"/>
              <a:t>.</a:t>
            </a:r>
          </a:p>
          <a:p>
            <a:r>
              <a:rPr lang="en-US" sz="2400" i="1" dirty="0"/>
              <a:t>Storage batteries are expensive.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31127-2034-BACC-45AE-E13DCB19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2CF51-FA7A-49E6-9458-15A89B6F963B}" type="datetime1"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2083A-CDEF-AFA8-7CB4-9B3A7445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C6AF-306A-5BA1-6982-6207C223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75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ABA3-0DAB-94AD-01CF-94B50146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C458-C9A5-ACAE-68B7-7537B5E0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Solar energy is clean, green, and sustainable.</a:t>
            </a:r>
          </a:p>
          <a:p>
            <a:endParaRPr lang="en-US" dirty="0"/>
          </a:p>
          <a:p>
            <a:r>
              <a:rPr lang="en-US" dirty="0"/>
              <a:t>Best solution for reducing pollution and saving the Earth.</a:t>
            </a:r>
          </a:p>
          <a:p>
            <a:endParaRPr lang="en-US" dirty="0"/>
          </a:p>
          <a:p>
            <a:r>
              <a:rPr lang="en-US" dirty="0"/>
              <a:t>Solar energy is the key to a sustainable and independent future.</a:t>
            </a:r>
          </a:p>
          <a:p>
            <a:endParaRPr lang="en-US" dirty="0"/>
          </a:p>
          <a:p>
            <a:r>
              <a:rPr lang="en-US" dirty="0"/>
              <a:t>By switching to solar, we protect the planet for future generations.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B128C-B868-D549-0890-E46617D2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831D-B95E-44E7-AFAA-4943955A530C}" type="datetime1"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732F6-FE78-8A76-C262-9F51D113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CC786-1C7A-DEE8-38F4-B5FA2EE5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31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olar panels in a field&#10;&#10;AI-generated content may be incorrect.">
            <a:extLst>
              <a:ext uri="{FF2B5EF4-FFF2-40B4-BE49-F238E27FC236}">
                <a16:creationId xmlns:a16="http://schemas.microsoft.com/office/drawing/2014/main" id="{E336CC64-189B-B7F3-F3E5-580BC73C4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7419" y="19246"/>
            <a:ext cx="12237275" cy="6871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93C87C-8E5C-54E3-8A74-94EF3E74603D}"/>
              </a:ext>
            </a:extLst>
          </p:cNvPr>
          <p:cNvSpPr txBox="1"/>
          <p:nvPr/>
        </p:nvSpPr>
        <p:spPr>
          <a:xfrm>
            <a:off x="-17418" y="4145660"/>
            <a:ext cx="12237275" cy="10377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BF3BD-5291-AA3E-9F78-9476C4F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       thank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B69A-4CD9-E2CD-DD48-E98B0E85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5" y="2658468"/>
            <a:ext cx="9991896" cy="77598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          </a:t>
            </a:r>
            <a:r>
              <a:rPr lang="en-US" sz="4000" b="1" dirty="0"/>
              <a:t> "Let's switch to solar power the future!"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CE44A-5553-2313-67CD-0BC26379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D48-DAD3-40C7-9D26-01D9C0905C87}" type="datetime1"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C348D-8E35-364A-536D-D336184F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4FB17-2C57-CF46-45DB-5DC4ED7C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91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ChronicleVTI</vt:lpstr>
      <vt:lpstr>      Solar Energy</vt:lpstr>
      <vt:lpstr>What is Solar Energy?</vt:lpstr>
      <vt:lpstr>How Solar Energy Works</vt:lpstr>
      <vt:lpstr>Types of Solar Energy Systems</vt:lpstr>
      <vt:lpstr>Uses of Solar Energy</vt:lpstr>
      <vt:lpstr>advantages</vt:lpstr>
      <vt:lpstr>disadvantages</vt:lpstr>
      <vt:lpstr>Conclusion</vt:lpstr>
      <vt:lpstr>       thank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1038</cp:revision>
  <dcterms:created xsi:type="dcterms:W3CDTF">2025-10-31T15:39:40Z</dcterms:created>
  <dcterms:modified xsi:type="dcterms:W3CDTF">2025-11-02T07:29:43Z</dcterms:modified>
</cp:coreProperties>
</file>